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7"/>
  </p:handoutMasterIdLst>
  <p:sldIdLst>
    <p:sldId id="365" r:id="rId2"/>
    <p:sldId id="366" r:id="rId3"/>
    <p:sldId id="368" r:id="rId4"/>
    <p:sldId id="367" r:id="rId5"/>
    <p:sldId id="36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FA8FF"/>
    <a:srgbClr val="2C2C2C"/>
    <a:srgbClr val="D0EBFF"/>
    <a:srgbClr val="004274"/>
    <a:srgbClr val="333333"/>
    <a:srgbClr val="DDDDDD"/>
    <a:srgbClr val="777777"/>
    <a:srgbClr val="CACACA"/>
    <a:srgbClr val="12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840" y="90"/>
      </p:cViewPr>
      <p:guideLst/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EDF3321F-1F89-4A29-9B99-B29E89CC40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D7C6D55-58F6-468F-84B3-BFCFA361F6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200AC-4A63-4000-9AE4-E6953BCDFD38}" type="datetimeFigureOut">
              <a:rPr lang="nl-BE" smtClean="0"/>
              <a:t>7/05/2018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C9FE114-A915-43D8-BFA7-4C2FC3B573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49B9B22-5D73-4950-A9D4-C6956EF502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EB9C0-6769-4959-BD0B-D470F9EE0F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7343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78987"/>
            <a:ext cx="12191999" cy="1710017"/>
          </a:xfrm>
          <a:solidFill>
            <a:srgbClr val="FFFFFF">
              <a:alpha val="60000"/>
            </a:srgbClr>
          </a:solidFill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tencil Cargo Army" panose="02000500000000000000" pitchFamily="2" charset="0"/>
                <a:ea typeface="STCaiyun" panose="020B0503020204020204" pitchFamily="2" charset="-122"/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E4E8E4A8-0586-41C0-BC31-864A600F45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5" t="41253" r="-75" b="26619"/>
          <a:stretch/>
        </p:blipFill>
        <p:spPr>
          <a:xfrm>
            <a:off x="0" y="3790604"/>
            <a:ext cx="12192000" cy="3065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078985"/>
            <a:ext cx="12192000" cy="1620018"/>
          </a:xfrm>
          <a:solidFill>
            <a:srgbClr val="3FA8FF">
              <a:alpha val="60000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tx1"/>
                </a:solidFill>
                <a:latin typeface="Stencil Cargo Army" panose="020005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400" b="0" kern="1200" cap="all" baseline="0" dirty="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tencil Cargo Army" panose="02000500000000000000" pitchFamily="2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Font typeface="Wingdings" panose="05000000000000000000" pitchFamily="2" charset="2"/>
        <a:buChar char="§"/>
        <a:defRPr sz="22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moose</a:t>
            </a:r>
            <a:r>
              <a:rPr lang="nl-BE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sz="40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for</a:t>
            </a:r>
            <a:r>
              <a:rPr lang="nl-BE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dcs</a:t>
            </a:r>
            <a:r>
              <a:rPr lang="nl-BE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world</a:t>
            </a:r>
            <a:br>
              <a:rPr lang="nl-BE" dirty="0"/>
            </a:b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CARGO  </a:t>
            </a:r>
            <a:r>
              <a:rPr lang="nl-BE" sz="3600" dirty="0" err="1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for</a:t>
            </a: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Armoured</a:t>
            </a: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personnel</a:t>
            </a: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carriers</a:t>
            </a:r>
            <a:endParaRPr lang="nl-BE" sz="32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9D0325-04E5-47BF-B6D1-90E6FF97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features</a:t>
            </a:r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93F3E5EE-5F01-4A45-A512-25A867E1E24C}"/>
              </a:ext>
            </a:extLst>
          </p:cNvPr>
          <p:cNvSpPr/>
          <p:nvPr/>
        </p:nvSpPr>
        <p:spPr>
          <a:xfrm>
            <a:off x="1048624" y="3405930"/>
            <a:ext cx="9940954" cy="2239861"/>
          </a:xfrm>
          <a:custGeom>
            <a:avLst/>
            <a:gdLst>
              <a:gd name="connsiteX0" fmla="*/ 0 w 9940954"/>
              <a:gd name="connsiteY0" fmla="*/ 2239861 h 2239861"/>
              <a:gd name="connsiteX1" fmla="*/ 2525086 w 9940954"/>
              <a:gd name="connsiteY1" fmla="*/ 2130804 h 2239861"/>
              <a:gd name="connsiteX2" fmla="*/ 3917659 w 9940954"/>
              <a:gd name="connsiteY2" fmla="*/ 494951 h 2239861"/>
              <a:gd name="connsiteX3" fmla="*/ 6484690 w 9940954"/>
              <a:gd name="connsiteY3" fmla="*/ 0 h 2239861"/>
              <a:gd name="connsiteX4" fmla="*/ 9940954 w 9940954"/>
              <a:gd name="connsiteY4" fmla="*/ 1400962 h 2239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40954" h="2239861">
                <a:moveTo>
                  <a:pt x="0" y="2239861"/>
                </a:moveTo>
                <a:lnTo>
                  <a:pt x="2525086" y="2130804"/>
                </a:lnTo>
                <a:lnTo>
                  <a:pt x="3917659" y="494951"/>
                </a:lnTo>
                <a:lnTo>
                  <a:pt x="6484690" y="0"/>
                </a:lnTo>
                <a:lnTo>
                  <a:pt x="9940954" y="1400962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B3EC9CFD-1D40-447F-89AD-49F5E4D0F603}"/>
              </a:ext>
            </a:extLst>
          </p:cNvPr>
          <p:cNvSpPr/>
          <p:nvPr/>
        </p:nvSpPr>
        <p:spPr>
          <a:xfrm>
            <a:off x="9786041" y="5319021"/>
            <a:ext cx="180002" cy="180002"/>
          </a:xfrm>
          <a:prstGeom prst="ellipse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</a:pPr>
            <a:endParaRPr lang="nl-BE" sz="1100" b="1" dirty="0">
              <a:solidFill>
                <a:schemeClr val="tx1"/>
              </a:solidFill>
            </a:endParaRP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354B5332-3E85-4151-9EA1-5495775C17EC}"/>
              </a:ext>
            </a:extLst>
          </p:cNvPr>
          <p:cNvSpPr txBox="1">
            <a:spLocks/>
          </p:cNvSpPr>
          <p:nvPr/>
        </p:nvSpPr>
        <p:spPr>
          <a:xfrm>
            <a:off x="1595950" y="2438989"/>
            <a:ext cx="900010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 err="1"/>
              <a:t>Pickup</a:t>
            </a:r>
            <a:r>
              <a:rPr lang="nl-BE" dirty="0"/>
              <a:t> </a:t>
            </a:r>
            <a:r>
              <a:rPr lang="nl-BE" dirty="0" err="1"/>
              <a:t>Coordinate</a:t>
            </a:r>
            <a:endParaRPr lang="nl-BE" dirty="0"/>
          </a:p>
        </p:txBody>
      </p:sp>
      <p:sp>
        <p:nvSpPr>
          <p:cNvPr id="12" name="Tijdelijke aanduiding voor inhoud 5">
            <a:extLst>
              <a:ext uri="{FF2B5EF4-FFF2-40B4-BE49-F238E27FC236}">
                <a16:creationId xmlns:a16="http://schemas.microsoft.com/office/drawing/2014/main" id="{BEB49A56-AFE2-4687-A44B-FFF2A0708291}"/>
              </a:ext>
            </a:extLst>
          </p:cNvPr>
          <p:cNvSpPr txBox="1">
            <a:spLocks/>
          </p:cNvSpPr>
          <p:nvPr/>
        </p:nvSpPr>
        <p:spPr>
          <a:xfrm>
            <a:off x="10146045" y="5139019"/>
            <a:ext cx="900009" cy="360005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 err="1"/>
              <a:t>Deploy</a:t>
            </a:r>
            <a:r>
              <a:rPr lang="nl-BE" dirty="0"/>
              <a:t> </a:t>
            </a:r>
            <a:r>
              <a:rPr lang="nl-BE" dirty="0" err="1"/>
              <a:t>Coordinate</a:t>
            </a:r>
            <a:endParaRPr lang="nl-BE" dirty="0"/>
          </a:p>
        </p:txBody>
      </p:sp>
      <p:sp>
        <p:nvSpPr>
          <p:cNvPr id="17" name="Tijdelijke aanduiding voor inhoud 5">
            <a:extLst>
              <a:ext uri="{FF2B5EF4-FFF2-40B4-BE49-F238E27FC236}">
                <a16:creationId xmlns:a16="http://schemas.microsoft.com/office/drawing/2014/main" id="{27440139-C18B-4EBC-B22C-AE53A0A26D03}"/>
              </a:ext>
            </a:extLst>
          </p:cNvPr>
          <p:cNvSpPr txBox="1">
            <a:spLocks/>
          </p:cNvSpPr>
          <p:nvPr/>
        </p:nvSpPr>
        <p:spPr>
          <a:xfrm>
            <a:off x="10506049" y="4239009"/>
            <a:ext cx="540006" cy="240003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/>
              <a:t>Road</a:t>
            </a:r>
          </a:p>
        </p:txBody>
      </p:sp>
      <p:sp>
        <p:nvSpPr>
          <p:cNvPr id="25" name="Tijdelijke aanduiding voor inhoud 5">
            <a:extLst>
              <a:ext uri="{FF2B5EF4-FFF2-40B4-BE49-F238E27FC236}">
                <a16:creationId xmlns:a16="http://schemas.microsoft.com/office/drawing/2014/main" id="{FB29CD16-E46F-488A-A800-594DE9813F2C}"/>
              </a:ext>
            </a:extLst>
          </p:cNvPr>
          <p:cNvSpPr txBox="1">
            <a:spLocks/>
          </p:cNvSpPr>
          <p:nvPr/>
        </p:nvSpPr>
        <p:spPr>
          <a:xfrm>
            <a:off x="2495960" y="3519001"/>
            <a:ext cx="630007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/>
              <a:t>Board Cargo</a:t>
            </a:r>
          </a:p>
        </p:txBody>
      </p:sp>
      <p:cxnSp>
        <p:nvCxnSpPr>
          <p:cNvPr id="26" name="Rechte verbindingslijn met pijl 25">
            <a:extLst>
              <a:ext uri="{FF2B5EF4-FFF2-40B4-BE49-F238E27FC236}">
                <a16:creationId xmlns:a16="http://schemas.microsoft.com/office/drawing/2014/main" id="{5CD57344-216E-4E0C-BE8A-A81D1638FC4F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3620973" y="3338999"/>
            <a:ext cx="1125012" cy="810009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echte verbindingslijn met pijl 28">
            <a:extLst>
              <a:ext uri="{FF2B5EF4-FFF2-40B4-BE49-F238E27FC236}">
                <a16:creationId xmlns:a16="http://schemas.microsoft.com/office/drawing/2014/main" id="{563BF98E-37D6-485A-80B5-7237A4345E80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4745985" y="3900881"/>
            <a:ext cx="220298" cy="248127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met pijl 33">
            <a:extLst>
              <a:ext uri="{FF2B5EF4-FFF2-40B4-BE49-F238E27FC236}">
                <a16:creationId xmlns:a16="http://schemas.microsoft.com/office/drawing/2014/main" id="{49CC87CB-7514-4F21-A732-BB27A9969F4A}"/>
              </a:ext>
            </a:extLst>
          </p:cNvPr>
          <p:cNvCxnSpPr>
            <a:cxnSpLocks/>
            <a:stCxn id="8" idx="2"/>
            <a:endCxn id="8" idx="3"/>
          </p:cNvCxnSpPr>
          <p:nvPr/>
        </p:nvCxnSpPr>
        <p:spPr>
          <a:xfrm flipV="1">
            <a:off x="4966283" y="3405930"/>
            <a:ext cx="2567031" cy="494951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>
            <a:extLst>
              <a:ext uri="{FF2B5EF4-FFF2-40B4-BE49-F238E27FC236}">
                <a16:creationId xmlns:a16="http://schemas.microsoft.com/office/drawing/2014/main" id="{1A09178B-D39F-4FB5-9F1C-0FC9C659BAF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7533314" y="3405930"/>
            <a:ext cx="2072725" cy="833079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jdelijke aanduiding voor inhoud 5">
            <a:extLst>
              <a:ext uri="{FF2B5EF4-FFF2-40B4-BE49-F238E27FC236}">
                <a16:creationId xmlns:a16="http://schemas.microsoft.com/office/drawing/2014/main" id="{C9B4E05F-8C95-49D1-ABB3-0A91D2E7628E}"/>
              </a:ext>
            </a:extLst>
          </p:cNvPr>
          <p:cNvSpPr txBox="1">
            <a:spLocks/>
          </p:cNvSpPr>
          <p:nvPr/>
        </p:nvSpPr>
        <p:spPr>
          <a:xfrm>
            <a:off x="1415948" y="4329010"/>
            <a:ext cx="6210069" cy="2250025"/>
          </a:xfrm>
          <a:prstGeom prst="rect">
            <a:avLst/>
          </a:prstGeom>
          <a:solidFill>
            <a:srgbClr val="D0EBFF">
              <a:alpha val="85098"/>
            </a:srgbClr>
          </a:solidFill>
          <a:ln w="19050" cmpd="thickThin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route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to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pickup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/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deploy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coordinates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the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follows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the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roads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between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pickup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and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deploy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routes.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transports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 cargo set.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combine different cargo types: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infantry</a:t>
            </a:r>
            <a:r>
              <a:rPr lang="nl-BE" dirty="0">
                <a:solidFill>
                  <a:schemeClr val="accent1"/>
                </a:solidFill>
                <a:latin typeface="Stencil Cargo Army" panose="02000500000000000000" pitchFamily="2" charset="0"/>
              </a:rPr>
              <a:t>,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mortars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,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manpads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handles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groups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consisting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of multiple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units.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infantry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unboards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in case of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enemy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presence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capture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loaded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/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unloaded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events and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customize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actions.</a:t>
            </a:r>
          </a:p>
          <a:p>
            <a:pPr marL="5400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build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chains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of cargo handling actions.</a:t>
            </a:r>
          </a:p>
          <a:p>
            <a:pPr marL="5400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easily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build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repeated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cargo transportation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workflows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</p:txBody>
      </p:sp>
      <p:grpSp>
        <p:nvGrpSpPr>
          <p:cNvPr id="61" name="Groep 60">
            <a:extLst>
              <a:ext uri="{FF2B5EF4-FFF2-40B4-BE49-F238E27FC236}">
                <a16:creationId xmlns:a16="http://schemas.microsoft.com/office/drawing/2014/main" id="{0E5FA8CF-6721-426B-9279-A519202649BE}"/>
              </a:ext>
            </a:extLst>
          </p:cNvPr>
          <p:cNvGrpSpPr/>
          <p:nvPr/>
        </p:nvGrpSpPr>
        <p:grpSpPr>
          <a:xfrm>
            <a:off x="3125967" y="2708992"/>
            <a:ext cx="1170013" cy="540006"/>
            <a:chOff x="3485971" y="4779015"/>
            <a:chExt cx="1170013" cy="540006"/>
          </a:xfrm>
        </p:grpSpPr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0728C90B-A5F2-4B60-904C-8E82B61CE0BB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0AF7163B-2C1F-43D4-BF2C-DD5589E2D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21" name="Groep 20">
            <a:extLst>
              <a:ext uri="{FF2B5EF4-FFF2-40B4-BE49-F238E27FC236}">
                <a16:creationId xmlns:a16="http://schemas.microsoft.com/office/drawing/2014/main" id="{1175E7F4-205F-4A46-8D4B-6767CDE9A4EF}"/>
              </a:ext>
            </a:extLst>
          </p:cNvPr>
          <p:cNvGrpSpPr/>
          <p:nvPr/>
        </p:nvGrpSpPr>
        <p:grpSpPr>
          <a:xfrm>
            <a:off x="3035966" y="2798993"/>
            <a:ext cx="1170013" cy="540006"/>
            <a:chOff x="3485971" y="4779015"/>
            <a:chExt cx="1170013" cy="540006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1304D814-C288-47E0-9E4D-E3FC17C154DF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2A01B481-D5C0-410D-938A-5885C4BC7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64" name="Groep 63">
            <a:extLst>
              <a:ext uri="{FF2B5EF4-FFF2-40B4-BE49-F238E27FC236}">
                <a16:creationId xmlns:a16="http://schemas.microsoft.com/office/drawing/2014/main" id="{671BC6A9-BC45-47A9-84C8-8F1024C7A990}"/>
              </a:ext>
            </a:extLst>
          </p:cNvPr>
          <p:cNvGrpSpPr/>
          <p:nvPr/>
        </p:nvGrpSpPr>
        <p:grpSpPr>
          <a:xfrm>
            <a:off x="1325947" y="3338999"/>
            <a:ext cx="810009" cy="630007"/>
            <a:chOff x="1055944" y="3699002"/>
            <a:chExt cx="810009" cy="630007"/>
          </a:xfrm>
        </p:grpSpPr>
        <p:sp>
          <p:nvSpPr>
            <p:cNvPr id="65" name="Rechthoek 64">
              <a:extLst>
                <a:ext uri="{FF2B5EF4-FFF2-40B4-BE49-F238E27FC236}">
                  <a16:creationId xmlns:a16="http://schemas.microsoft.com/office/drawing/2014/main" id="{C98DD47E-1428-4260-B2EC-B9A159E1C278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6" name="Afbeelding 65">
              <a:extLst>
                <a:ext uri="{FF2B5EF4-FFF2-40B4-BE49-F238E27FC236}">
                  <a16:creationId xmlns:a16="http://schemas.microsoft.com/office/drawing/2014/main" id="{C325A684-3C4F-4C56-B8DC-F81C7B471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grpSp>
        <p:nvGrpSpPr>
          <p:cNvPr id="22" name="Groep 21">
            <a:extLst>
              <a:ext uri="{FF2B5EF4-FFF2-40B4-BE49-F238E27FC236}">
                <a16:creationId xmlns:a16="http://schemas.microsoft.com/office/drawing/2014/main" id="{8BF2FD0E-0CAB-4163-B063-AC9B58977CD7}"/>
              </a:ext>
            </a:extLst>
          </p:cNvPr>
          <p:cNvGrpSpPr/>
          <p:nvPr/>
        </p:nvGrpSpPr>
        <p:grpSpPr>
          <a:xfrm>
            <a:off x="1235946" y="3429000"/>
            <a:ext cx="810009" cy="630007"/>
            <a:chOff x="1055944" y="3699002"/>
            <a:chExt cx="810009" cy="630007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2811430-88B3-4A6A-B6E7-1CA928CF0032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20" name="Afbeelding 19">
              <a:extLst>
                <a:ext uri="{FF2B5EF4-FFF2-40B4-BE49-F238E27FC236}">
                  <a16:creationId xmlns:a16="http://schemas.microsoft.com/office/drawing/2014/main" id="{4233CDA8-10BE-47D4-8758-287082372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18D54770-65A4-44EC-A513-06BBD6233E67}"/>
              </a:ext>
            </a:extLst>
          </p:cNvPr>
          <p:cNvCxnSpPr>
            <a:stCxn id="20" idx="3"/>
            <a:endCxn id="16" idx="1"/>
          </p:cNvCxnSpPr>
          <p:nvPr/>
        </p:nvCxnSpPr>
        <p:spPr>
          <a:xfrm flipV="1">
            <a:off x="2045913" y="3068996"/>
            <a:ext cx="990053" cy="663743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al 3">
            <a:extLst>
              <a:ext uri="{FF2B5EF4-FFF2-40B4-BE49-F238E27FC236}">
                <a16:creationId xmlns:a16="http://schemas.microsoft.com/office/drawing/2014/main" id="{9C13B72C-4B53-416C-B438-4F6A95F44FE0}"/>
              </a:ext>
            </a:extLst>
          </p:cNvPr>
          <p:cNvSpPr/>
          <p:nvPr/>
        </p:nvSpPr>
        <p:spPr>
          <a:xfrm>
            <a:off x="2225957" y="2978995"/>
            <a:ext cx="180002" cy="180002"/>
          </a:xfrm>
          <a:prstGeom prst="ellipse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</a:pPr>
            <a:endParaRPr lang="nl-BE" sz="1100" b="1" dirty="0">
              <a:solidFill>
                <a:schemeClr val="tx1"/>
              </a:solidFill>
            </a:endParaRPr>
          </a:p>
        </p:txBody>
      </p:sp>
      <p:grpSp>
        <p:nvGrpSpPr>
          <p:cNvPr id="67" name="Groep 66">
            <a:extLst>
              <a:ext uri="{FF2B5EF4-FFF2-40B4-BE49-F238E27FC236}">
                <a16:creationId xmlns:a16="http://schemas.microsoft.com/office/drawing/2014/main" id="{12EAC26D-69B7-40B9-BAC5-F56B308B98AA}"/>
              </a:ext>
            </a:extLst>
          </p:cNvPr>
          <p:cNvGrpSpPr/>
          <p:nvPr/>
        </p:nvGrpSpPr>
        <p:grpSpPr>
          <a:xfrm>
            <a:off x="8436026" y="4869016"/>
            <a:ext cx="1170013" cy="540006"/>
            <a:chOff x="3485971" y="4779015"/>
            <a:chExt cx="1170013" cy="540006"/>
          </a:xfrm>
        </p:grpSpPr>
        <p:sp>
          <p:nvSpPr>
            <p:cNvPr id="68" name="Rechthoek 67">
              <a:extLst>
                <a:ext uri="{FF2B5EF4-FFF2-40B4-BE49-F238E27FC236}">
                  <a16:creationId xmlns:a16="http://schemas.microsoft.com/office/drawing/2014/main" id="{17616C8A-E105-4FE0-B643-0D961C43A929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9" name="Afbeelding 68">
              <a:extLst>
                <a:ext uri="{FF2B5EF4-FFF2-40B4-BE49-F238E27FC236}">
                  <a16:creationId xmlns:a16="http://schemas.microsoft.com/office/drawing/2014/main" id="{837E519C-4C63-451A-BC0C-D0D49B602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47" name="Groep 46">
            <a:extLst>
              <a:ext uri="{FF2B5EF4-FFF2-40B4-BE49-F238E27FC236}">
                <a16:creationId xmlns:a16="http://schemas.microsoft.com/office/drawing/2014/main" id="{1C8C8A5D-4575-4E1D-99CF-ABE19F7B99D8}"/>
              </a:ext>
            </a:extLst>
          </p:cNvPr>
          <p:cNvGrpSpPr/>
          <p:nvPr/>
        </p:nvGrpSpPr>
        <p:grpSpPr>
          <a:xfrm>
            <a:off x="8346025" y="4959017"/>
            <a:ext cx="1170013" cy="540006"/>
            <a:chOff x="3485971" y="4779015"/>
            <a:chExt cx="1170013" cy="540006"/>
          </a:xfrm>
        </p:grpSpPr>
        <p:sp>
          <p:nvSpPr>
            <p:cNvPr id="48" name="Rechthoek 47">
              <a:extLst>
                <a:ext uri="{FF2B5EF4-FFF2-40B4-BE49-F238E27FC236}">
                  <a16:creationId xmlns:a16="http://schemas.microsoft.com/office/drawing/2014/main" id="{A8E77588-7488-4842-AEC5-99CE9F590B3E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49" name="Afbeelding 48">
              <a:extLst>
                <a:ext uri="{FF2B5EF4-FFF2-40B4-BE49-F238E27FC236}">
                  <a16:creationId xmlns:a16="http://schemas.microsoft.com/office/drawing/2014/main" id="{2ABB398C-7233-4888-8C34-AA9F1138E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cxnSp>
        <p:nvCxnSpPr>
          <p:cNvPr id="40" name="Rechte verbindingslijn met pijl 39">
            <a:extLst>
              <a:ext uri="{FF2B5EF4-FFF2-40B4-BE49-F238E27FC236}">
                <a16:creationId xmlns:a16="http://schemas.microsoft.com/office/drawing/2014/main" id="{AC83F214-7E41-487D-A421-9AF5572B8C4C}"/>
              </a:ext>
            </a:extLst>
          </p:cNvPr>
          <p:cNvCxnSpPr>
            <a:cxnSpLocks/>
          </p:cNvCxnSpPr>
          <p:nvPr/>
        </p:nvCxnSpPr>
        <p:spPr>
          <a:xfrm flipH="1">
            <a:off x="9246035" y="4239009"/>
            <a:ext cx="360005" cy="720008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ep 69">
            <a:extLst>
              <a:ext uri="{FF2B5EF4-FFF2-40B4-BE49-F238E27FC236}">
                <a16:creationId xmlns:a16="http://schemas.microsoft.com/office/drawing/2014/main" id="{3AF31D37-0E47-414B-A291-96C64EDBD515}"/>
              </a:ext>
            </a:extLst>
          </p:cNvPr>
          <p:cNvGrpSpPr/>
          <p:nvPr/>
        </p:nvGrpSpPr>
        <p:grpSpPr>
          <a:xfrm>
            <a:off x="9336036" y="5679025"/>
            <a:ext cx="810009" cy="630007"/>
            <a:chOff x="1055944" y="3699002"/>
            <a:chExt cx="810009" cy="630007"/>
          </a:xfrm>
        </p:grpSpPr>
        <p:sp>
          <p:nvSpPr>
            <p:cNvPr id="71" name="Rechthoek 70">
              <a:extLst>
                <a:ext uri="{FF2B5EF4-FFF2-40B4-BE49-F238E27FC236}">
                  <a16:creationId xmlns:a16="http://schemas.microsoft.com/office/drawing/2014/main" id="{201B2B97-FEA9-479C-9C5D-0E52B59DAFEC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72" name="Afbeelding 71">
              <a:extLst>
                <a:ext uri="{FF2B5EF4-FFF2-40B4-BE49-F238E27FC236}">
                  <a16:creationId xmlns:a16="http://schemas.microsoft.com/office/drawing/2014/main" id="{9F21E134-C25D-4332-8C3A-87BE48221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grpSp>
        <p:nvGrpSpPr>
          <p:cNvPr id="51" name="Groep 50">
            <a:extLst>
              <a:ext uri="{FF2B5EF4-FFF2-40B4-BE49-F238E27FC236}">
                <a16:creationId xmlns:a16="http://schemas.microsoft.com/office/drawing/2014/main" id="{E2B3663E-E5AC-4967-BD8E-283FB8481EEF}"/>
              </a:ext>
            </a:extLst>
          </p:cNvPr>
          <p:cNvGrpSpPr/>
          <p:nvPr/>
        </p:nvGrpSpPr>
        <p:grpSpPr>
          <a:xfrm>
            <a:off x="9246035" y="5769026"/>
            <a:ext cx="810009" cy="630007"/>
            <a:chOff x="1055944" y="3699002"/>
            <a:chExt cx="810009" cy="630007"/>
          </a:xfrm>
        </p:grpSpPr>
        <p:sp>
          <p:nvSpPr>
            <p:cNvPr id="52" name="Rechthoek 51">
              <a:extLst>
                <a:ext uri="{FF2B5EF4-FFF2-40B4-BE49-F238E27FC236}">
                  <a16:creationId xmlns:a16="http://schemas.microsoft.com/office/drawing/2014/main" id="{67EDC633-A2AF-42B9-8CA6-B7184A1A9415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53" name="Afbeelding 52">
              <a:extLst>
                <a:ext uri="{FF2B5EF4-FFF2-40B4-BE49-F238E27FC236}">
                  <a16:creationId xmlns:a16="http://schemas.microsoft.com/office/drawing/2014/main" id="{F5213C4F-78EA-4B62-BAB9-EA0A5098A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cxnSp>
        <p:nvCxnSpPr>
          <p:cNvPr id="56" name="Rechte verbindingslijn met pijl 55">
            <a:extLst>
              <a:ext uri="{FF2B5EF4-FFF2-40B4-BE49-F238E27FC236}">
                <a16:creationId xmlns:a16="http://schemas.microsoft.com/office/drawing/2014/main" id="{98315176-406E-4E5E-BD93-6E3AF2818058}"/>
              </a:ext>
            </a:extLst>
          </p:cNvPr>
          <p:cNvCxnSpPr>
            <a:cxnSpLocks/>
          </p:cNvCxnSpPr>
          <p:nvPr/>
        </p:nvCxnSpPr>
        <p:spPr>
          <a:xfrm>
            <a:off x="8796030" y="5499023"/>
            <a:ext cx="450005" cy="450005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ijdelijke aanduiding voor inhoud 5">
            <a:extLst>
              <a:ext uri="{FF2B5EF4-FFF2-40B4-BE49-F238E27FC236}">
                <a16:creationId xmlns:a16="http://schemas.microsoft.com/office/drawing/2014/main" id="{17EE7C0E-E10F-4506-852B-94294FA4D571}"/>
              </a:ext>
            </a:extLst>
          </p:cNvPr>
          <p:cNvSpPr txBox="1">
            <a:spLocks/>
          </p:cNvSpPr>
          <p:nvPr/>
        </p:nvSpPr>
        <p:spPr>
          <a:xfrm>
            <a:off x="8166023" y="5859027"/>
            <a:ext cx="720008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sz="1100" b="0" dirty="0" err="1">
                <a:latin typeface="Stencil Cargo Army" panose="02000500000000000000" pitchFamily="2" charset="0"/>
              </a:rPr>
              <a:t>Unboard</a:t>
            </a:r>
            <a:r>
              <a:rPr lang="nl-BE" sz="1100" b="0" dirty="0">
                <a:latin typeface="Stencil Cargo Army" panose="02000500000000000000" pitchFamily="2" charset="0"/>
              </a:rPr>
              <a:t> Cargo</a:t>
            </a:r>
          </a:p>
        </p:txBody>
      </p:sp>
    </p:spTree>
    <p:extLst>
      <p:ext uri="{BB962C8B-B14F-4D97-AF65-F5344CB8AC3E}">
        <p14:creationId xmlns:p14="http://schemas.microsoft.com/office/powerpoint/2010/main" val="2630435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24E50BC-ADB1-4275-9870-7117CE9BB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small </a:t>
            </a:r>
            <a:r>
              <a:rPr lang="nl-BE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  <a:endParaRPr lang="nl-BE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5188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1F5A64-5EFA-4B3D-B74E-8C3CB8973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simple</a:t>
            </a:r>
            <a:r>
              <a:rPr lang="nl-BE" dirty="0"/>
              <a:t> cargo transport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AE275BF6-D014-47A9-9F2E-A162DC1AE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942" y="2168986"/>
            <a:ext cx="6924675" cy="885825"/>
          </a:xfrm>
          <a:prstGeom prst="rect">
            <a:avLst/>
          </a:prstGeom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E4D42B7F-07FB-48B7-9B8C-67A6F54DB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001" y="2708992"/>
            <a:ext cx="5286375" cy="37338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ijdelijke aanduiding voor inhoud 5">
            <a:extLst>
              <a:ext uri="{FF2B5EF4-FFF2-40B4-BE49-F238E27FC236}">
                <a16:creationId xmlns:a16="http://schemas.microsoft.com/office/drawing/2014/main" id="{9323BCCB-B482-48AB-B932-7B7E57E5EBAE}"/>
              </a:ext>
            </a:extLst>
          </p:cNvPr>
          <p:cNvSpPr txBox="1">
            <a:spLocks/>
          </p:cNvSpPr>
          <p:nvPr/>
        </p:nvSpPr>
        <p:spPr>
          <a:xfrm>
            <a:off x="875943" y="3429000"/>
            <a:ext cx="4860054" cy="279003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57150" cmpd="sng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1: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Define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 new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SET_CARGO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</a:t>
            </a:r>
            <a:r>
              <a:rPr lang="nl-BE" sz="1400" i="1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InfantryCargoSet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, and filter (or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include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)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only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registered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of type “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Infantry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”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2: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Define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</a:t>
            </a:r>
            <a:r>
              <a:rPr lang="nl-BE" sz="1400" i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APC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3: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Define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AI_CARGO_APC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</a:t>
            </a:r>
            <a:r>
              <a:rPr lang="nl-BE" sz="1400" i="1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AICargoAPC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,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using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new()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method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,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providing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: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</a:t>
            </a:r>
            <a:r>
              <a:rPr lang="nl-BE" sz="14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</a:t>
            </a:r>
            <a:r>
              <a:rPr lang="nl-BE" sz="1400" b="1" i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APC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</a:t>
            </a:r>
            <a:r>
              <a:rPr lang="nl-BE" sz="14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SET_CARGO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</a:t>
            </a:r>
            <a:r>
              <a:rPr lang="nl-BE" sz="1400" b="1" i="1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InfantryCargoSet</a:t>
            </a:r>
            <a:r>
              <a:rPr lang="nl-BE" sz="1400" i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  <a:endParaRPr lang="nl-BE" sz="140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combat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range in meters,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which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expresses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minimum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distance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infantry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will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unload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APC to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battle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enemies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nearby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!</a:t>
            </a:r>
            <a:endParaRPr lang="nl-BE" sz="1400" b="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915640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68362-BDE2-48A3-BCB0-1329BD590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cargo </a:t>
            </a:r>
            <a:r>
              <a:rPr lang="nl-BE" dirty="0" err="1"/>
              <a:t>objects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mission editor</a:t>
            </a:r>
          </a:p>
        </p:txBody>
      </p:sp>
      <p:sp>
        <p:nvSpPr>
          <p:cNvPr id="3" name="Tijdelijke aanduiding voor inhoud 5">
            <a:extLst>
              <a:ext uri="{FF2B5EF4-FFF2-40B4-BE49-F238E27FC236}">
                <a16:creationId xmlns:a16="http://schemas.microsoft.com/office/drawing/2014/main" id="{36BBC098-FC1F-41E4-9D76-9B297B72C13D}"/>
              </a:ext>
            </a:extLst>
          </p:cNvPr>
          <p:cNvSpPr txBox="1">
            <a:spLocks/>
          </p:cNvSpPr>
          <p:nvPr/>
        </p:nvSpPr>
        <p:spPr>
          <a:xfrm>
            <a:off x="1235946" y="2980439"/>
            <a:ext cx="7920088" cy="3420038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57150" cmpd="sng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endParaRPr lang="nl-BE" sz="140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endParaRPr lang="nl-BE" sz="140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in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Mission Editor that have in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tag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~CARGO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are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implicitly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declared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as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CARGO_GROUP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MOOSE. These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are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automatically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detected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MOOSE at mission start, and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for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each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of these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, a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CARGO_GROUP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is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created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in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background with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specified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before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~CARGO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tag.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These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CARGO_GROUP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are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then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automatically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included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in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SET_CARGO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where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filter criteria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is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valid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filter criteria 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and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other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properties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are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specified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parameters in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brackets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() as part of het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name,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separated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commas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: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T=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expresses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type of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cargo. It is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alphameric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 that is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used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as a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reference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to filter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SET_CARGO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within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your script!</a:t>
            </a:r>
            <a:endParaRPr lang="nl-BE" sz="1200" b="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RR=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expresses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range in meters,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will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board / load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towards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APC.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NR=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expresses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range in meters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will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loaded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into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APC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boarding.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endParaRPr lang="nl-BE" sz="1400" b="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1D8F3CF4-6621-4AC6-91E5-1F3FBBE44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6007" y="2438989"/>
            <a:ext cx="4197926" cy="737620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04B1FF7E-3763-4749-B91B-8DDF48528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782" y="2798993"/>
            <a:ext cx="3834047" cy="270003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FC455BD2-58E1-4419-BA8C-8FA8CF7E9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6031" y="5139019"/>
            <a:ext cx="1552575" cy="123825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263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12194</TotalTime>
  <Words>372</Words>
  <Application>Microsoft Office PowerPoint</Application>
  <PresentationFormat>Breedbeeld</PresentationFormat>
  <Paragraphs>33</Paragraphs>
  <Slides>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</vt:i4>
      </vt:variant>
    </vt:vector>
  </HeadingPairs>
  <TitlesOfParts>
    <vt:vector size="14" baseType="lpstr">
      <vt:lpstr>STCaiyun</vt:lpstr>
      <vt:lpstr>Arial</vt:lpstr>
      <vt:lpstr>Calibri</vt:lpstr>
      <vt:lpstr>Comic Sans MS</vt:lpstr>
      <vt:lpstr>Corbel</vt:lpstr>
      <vt:lpstr>Cordia New</vt:lpstr>
      <vt:lpstr>Stencil Cargo Army</vt:lpstr>
      <vt:lpstr>Wingdings</vt:lpstr>
      <vt:lpstr>Gestreept</vt:lpstr>
      <vt:lpstr>moose for dcs world CARGO  for Armoured personnel carriers</vt:lpstr>
      <vt:lpstr>features</vt:lpstr>
      <vt:lpstr>PowerPoint-presentatie</vt:lpstr>
      <vt:lpstr>a simple cargo transport</vt:lpstr>
      <vt:lpstr>define cargo objects in the mission editor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502</cp:revision>
  <dcterms:created xsi:type="dcterms:W3CDTF">2016-04-14T07:37:30Z</dcterms:created>
  <dcterms:modified xsi:type="dcterms:W3CDTF">2018-05-07T20:00:39Z</dcterms:modified>
</cp:coreProperties>
</file>

<file path=docProps/thumbnail.jpeg>
</file>